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533" r:id="rId2"/>
    <p:sldId id="415" r:id="rId3"/>
    <p:sldId id="544" r:id="rId4"/>
    <p:sldId id="515" r:id="rId5"/>
    <p:sldId id="545" r:id="rId6"/>
    <p:sldId id="506" r:id="rId7"/>
    <p:sldId id="546" r:id="rId8"/>
    <p:sldId id="547" r:id="rId9"/>
    <p:sldId id="548" r:id="rId10"/>
  </p:sldIdLst>
  <p:sldSz cx="9144000" cy="5715000" type="screen16x10"/>
  <p:notesSz cx="9866313" cy="6724650"/>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04" autoAdjust="0"/>
    <p:restoredTop sz="90970" autoAdjust="0"/>
  </p:normalViewPr>
  <p:slideViewPr>
    <p:cSldViewPr>
      <p:cViewPr varScale="1">
        <p:scale>
          <a:sx n="166" d="100"/>
          <a:sy n="166" d="100"/>
        </p:scale>
        <p:origin x="1632" y="184"/>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6334" cy="33758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587651" y="0"/>
            <a:ext cx="4276334" cy="337585"/>
          </a:xfrm>
          <a:prstGeom prst="rect">
            <a:avLst/>
          </a:prstGeom>
        </p:spPr>
        <p:txBody>
          <a:bodyPr vert="horz" lIns="91440" tIns="45720" rIns="91440" bIns="45720" rtlCol="0"/>
          <a:lstStyle>
            <a:lvl1pPr algn="r">
              <a:defRPr sz="1200"/>
            </a:lvl1pPr>
          </a:lstStyle>
          <a:p>
            <a:fld id="{E71A4475-9327-7B49-B504-F49C027B7A94}" type="datetimeFigureOut">
              <a:rPr lang="en-US" smtClean="0"/>
              <a:t>3/17/17</a:t>
            </a:fld>
            <a:endParaRPr lang="en-US"/>
          </a:p>
        </p:txBody>
      </p:sp>
      <p:sp>
        <p:nvSpPr>
          <p:cNvPr id="4" name="Footer Placeholder 3"/>
          <p:cNvSpPr>
            <a:spLocks noGrp="1"/>
          </p:cNvSpPr>
          <p:nvPr>
            <p:ph type="ftr" sz="quarter" idx="2"/>
          </p:nvPr>
        </p:nvSpPr>
        <p:spPr>
          <a:xfrm>
            <a:off x="0" y="6387065"/>
            <a:ext cx="4276334" cy="33758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587651" y="6387065"/>
            <a:ext cx="4276334" cy="337585"/>
          </a:xfrm>
          <a:prstGeom prst="rect">
            <a:avLst/>
          </a:prstGeom>
        </p:spPr>
        <p:txBody>
          <a:bodyPr vert="horz" lIns="91440" tIns="45720" rIns="91440" bIns="45720" rtlCol="0" anchor="b"/>
          <a:lstStyle>
            <a:lvl1pPr algn="r">
              <a:defRPr sz="1200"/>
            </a:lvl1pPr>
          </a:lstStyle>
          <a:p>
            <a:fld id="{976F305D-3545-B14D-9EEC-E65D26889795}" type="slidenum">
              <a:rPr lang="en-US" smtClean="0"/>
              <a:t>‹#›</a:t>
            </a:fld>
            <a:endParaRPr lang="en-US"/>
          </a:p>
        </p:txBody>
      </p:sp>
    </p:spTree>
    <p:extLst>
      <p:ext uri="{BB962C8B-B14F-4D97-AF65-F5344CB8AC3E}">
        <p14:creationId xmlns:p14="http://schemas.microsoft.com/office/powerpoint/2010/main" val="850188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276334" cy="33650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587651" y="1"/>
            <a:ext cx="4276334" cy="336503"/>
          </a:xfrm>
          <a:prstGeom prst="rect">
            <a:avLst/>
          </a:prstGeom>
        </p:spPr>
        <p:txBody>
          <a:bodyPr vert="horz" lIns="91440" tIns="45720" rIns="91440" bIns="45720" rtlCol="0"/>
          <a:lstStyle>
            <a:lvl1pPr algn="r">
              <a:defRPr sz="1200"/>
            </a:lvl1pPr>
          </a:lstStyle>
          <a:p>
            <a:fld id="{7EDE2877-BD95-1343-A552-BA2868463D4E}" type="datetimeFigureOut">
              <a:rPr lang="en-US" smtClean="0"/>
              <a:pPr/>
              <a:t>3/17/17</a:t>
            </a:fld>
            <a:endParaRPr lang="en-US" dirty="0"/>
          </a:p>
        </p:txBody>
      </p:sp>
      <p:sp>
        <p:nvSpPr>
          <p:cNvPr id="4" name="Slide Image Placeholder 3"/>
          <p:cNvSpPr>
            <a:spLocks noGrp="1" noRot="1" noChangeAspect="1"/>
          </p:cNvSpPr>
          <p:nvPr>
            <p:ph type="sldImg" idx="2"/>
          </p:nvPr>
        </p:nvSpPr>
        <p:spPr>
          <a:xfrm>
            <a:off x="2916238" y="504825"/>
            <a:ext cx="4033837" cy="25209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87563" y="3194073"/>
            <a:ext cx="7891187" cy="302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387065"/>
            <a:ext cx="4276334" cy="33650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587651" y="6387065"/>
            <a:ext cx="4276334" cy="336503"/>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503713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997704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404996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 Id="rId3" Type="http://schemas.openxmlformats.org/officeDocument/2006/relationships/image" Target="../media/image2.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http://www.charleyssnyder.com/Bible%20Prophecy/Image%20Listing/images/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796136" cy="4312325"/>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even Churches of Revel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414" y="2394540"/>
            <a:ext cx="5015586" cy="33472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82185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830997"/>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Revelation 2:12-17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48303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100" b="1" baseline="30000" dirty="0">
                <a:solidFill>
                  <a:schemeClr val="bg1"/>
                </a:solidFill>
                <a:latin typeface="Times New Roman" charset="0"/>
                <a:ea typeface="Times New Roman" charset="0"/>
                <a:cs typeface="Times New Roman" charset="0"/>
              </a:rPr>
              <a:t>12 </a:t>
            </a:r>
            <a:r>
              <a:rPr lang="en-AU" sz="3100" dirty="0">
                <a:solidFill>
                  <a:schemeClr val="bg1"/>
                </a:solidFill>
                <a:latin typeface="Times New Roman" charset="0"/>
                <a:ea typeface="Times New Roman" charset="0"/>
                <a:cs typeface="Times New Roman" charset="0"/>
              </a:rPr>
              <a:t>“And to the angel of the church in Pergamum write: ‘The words of him who has the sharp two-edged sword. </a:t>
            </a:r>
            <a:endParaRPr lang="en-GB" sz="3100" dirty="0">
              <a:solidFill>
                <a:schemeClr val="bg1"/>
              </a:solidFill>
              <a:latin typeface="Times New Roman" charset="0"/>
              <a:ea typeface="Times New Roman" charset="0"/>
              <a:cs typeface="Times New Roman" charset="0"/>
            </a:endParaRPr>
          </a:p>
          <a:p>
            <a:r>
              <a:rPr lang="en-AU" sz="3100" b="1" baseline="30000" dirty="0">
                <a:solidFill>
                  <a:schemeClr val="bg1"/>
                </a:solidFill>
                <a:latin typeface="Times New Roman" charset="0"/>
                <a:ea typeface="Times New Roman" charset="0"/>
                <a:cs typeface="Times New Roman" charset="0"/>
              </a:rPr>
              <a:t>13 </a:t>
            </a:r>
            <a:r>
              <a:rPr lang="en-AU" sz="3100" dirty="0">
                <a:solidFill>
                  <a:schemeClr val="bg1"/>
                </a:solidFill>
                <a:latin typeface="Times New Roman" charset="0"/>
                <a:ea typeface="Times New Roman" charset="0"/>
                <a:cs typeface="Times New Roman" charset="0"/>
              </a:rPr>
              <a:t>“ ‘I know where you dwell, where Satan’s throne is. Yet you hold fast my name, and you did not deny my faith even in the days of Antipas my faithful witness, who was killed among you, where Satan dwells. </a:t>
            </a:r>
            <a:r>
              <a:rPr lang="en-AU" sz="3100" b="1" baseline="30000" dirty="0">
                <a:solidFill>
                  <a:schemeClr val="bg1"/>
                </a:solidFill>
                <a:latin typeface="Times New Roman" charset="0"/>
                <a:ea typeface="Times New Roman" charset="0"/>
                <a:cs typeface="Times New Roman" charset="0"/>
              </a:rPr>
              <a:t>14 </a:t>
            </a:r>
            <a:r>
              <a:rPr lang="en-AU" sz="3100" dirty="0">
                <a:solidFill>
                  <a:schemeClr val="bg1"/>
                </a:solidFill>
                <a:latin typeface="Times New Roman" charset="0"/>
                <a:ea typeface="Times New Roman" charset="0"/>
                <a:cs typeface="Times New Roman" charset="0"/>
              </a:rPr>
              <a:t>But I have a few things against you: you have some there who hold the teaching of Balaam, who taught </a:t>
            </a:r>
            <a:r>
              <a:rPr lang="en-AU" sz="3100" dirty="0" err="1">
                <a:solidFill>
                  <a:schemeClr val="bg1"/>
                </a:solidFill>
                <a:latin typeface="Times New Roman" charset="0"/>
                <a:ea typeface="Times New Roman" charset="0"/>
                <a:cs typeface="Times New Roman" charset="0"/>
              </a:rPr>
              <a:t>Balak</a:t>
            </a:r>
            <a:r>
              <a:rPr lang="en-AU" sz="3100" dirty="0">
                <a:solidFill>
                  <a:schemeClr val="bg1"/>
                </a:solidFill>
                <a:latin typeface="Times New Roman" charset="0"/>
                <a:ea typeface="Times New Roman" charset="0"/>
                <a:cs typeface="Times New Roman" charset="0"/>
              </a:rPr>
              <a:t> to put a stumbling block before the sons of Israel, so that they might eat food sacrificed to idols and practice sexual immorality.</a:t>
            </a:r>
            <a:endParaRPr lang="en-GB" sz="31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094142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24315"/>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a:solidFill>
                  <a:schemeClr val="bg1"/>
                </a:solidFill>
                <a:latin typeface="Times New Roman" charset="0"/>
                <a:ea typeface="Times New Roman" charset="0"/>
                <a:cs typeface="Times New Roman" charset="0"/>
              </a:rPr>
              <a:t>15 </a:t>
            </a:r>
            <a:r>
              <a:rPr lang="en-AU" sz="3200">
                <a:solidFill>
                  <a:schemeClr val="bg1"/>
                </a:solidFill>
                <a:latin typeface="Times New Roman" charset="0"/>
                <a:ea typeface="Times New Roman" charset="0"/>
                <a:cs typeface="Times New Roman" charset="0"/>
              </a:rPr>
              <a:t>So also you have some who hold the teaching of the </a:t>
            </a:r>
            <a:r>
              <a:rPr lang="en-AU" sz="3200" dirty="0" err="1">
                <a:solidFill>
                  <a:schemeClr val="bg1"/>
                </a:solidFill>
                <a:latin typeface="Times New Roman" charset="0"/>
                <a:ea typeface="Times New Roman" charset="0"/>
                <a:cs typeface="Times New Roman" charset="0"/>
              </a:rPr>
              <a:t>Nicolaitans</a:t>
            </a:r>
            <a:r>
              <a:rPr lang="en-AU" sz="3200" dirty="0">
                <a:solidFill>
                  <a:schemeClr val="bg1"/>
                </a:solidFill>
                <a:latin typeface="Times New Roman" charset="0"/>
                <a:ea typeface="Times New Roman" charset="0"/>
                <a:cs typeface="Times New Roman" charset="0"/>
              </a:rPr>
              <a:t>. </a:t>
            </a:r>
            <a:r>
              <a:rPr lang="en-AU" sz="3200" b="1" baseline="30000" dirty="0">
                <a:solidFill>
                  <a:schemeClr val="bg1"/>
                </a:solidFill>
                <a:latin typeface="Times New Roman" charset="0"/>
                <a:ea typeface="Times New Roman" charset="0"/>
                <a:cs typeface="Times New Roman" charset="0"/>
              </a:rPr>
              <a:t>16 </a:t>
            </a:r>
            <a:r>
              <a:rPr lang="en-AU" sz="3200" dirty="0">
                <a:solidFill>
                  <a:schemeClr val="bg1"/>
                </a:solidFill>
                <a:latin typeface="Times New Roman" charset="0"/>
                <a:ea typeface="Times New Roman" charset="0"/>
                <a:cs typeface="Times New Roman" charset="0"/>
              </a:rPr>
              <a:t>Therefore repent. If not, I will come to you soon and war against them with the sword of my mouth. </a:t>
            </a:r>
            <a:r>
              <a:rPr lang="en-AU" sz="3200" b="1" baseline="30000" dirty="0">
                <a:solidFill>
                  <a:schemeClr val="bg1"/>
                </a:solidFill>
                <a:latin typeface="Times New Roman" charset="0"/>
                <a:ea typeface="Times New Roman" charset="0"/>
                <a:cs typeface="Times New Roman" charset="0"/>
              </a:rPr>
              <a:t>17 </a:t>
            </a:r>
            <a:r>
              <a:rPr lang="en-AU" sz="3200" dirty="0">
                <a:solidFill>
                  <a:schemeClr val="bg1"/>
                </a:solidFill>
                <a:latin typeface="Times New Roman" charset="0"/>
                <a:ea typeface="Times New Roman" charset="0"/>
                <a:cs typeface="Times New Roman" charset="0"/>
              </a:rPr>
              <a:t>He who has an ear, let him hear what the Spirit says to the churches. To the one who conquers I will give some of the hidden manna, and I will give him a white stone, with a new name written on the stone that no one knows except the one who receives it.’</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The </a:t>
            </a:r>
            <a:r>
              <a:rPr lang="en-US" sz="2300" dirty="0" smtClean="0">
                <a:solidFill>
                  <a:srgbClr val="FFFF00"/>
                </a:solidFill>
                <a:latin typeface="Iowan Old Style Black"/>
                <a:cs typeface="Iowan Old Style Black"/>
              </a:rPr>
              <a:t>Pergamum Church </a:t>
            </a:r>
            <a:r>
              <a:rPr lang="en-US" sz="2300" dirty="0" smtClean="0">
                <a:solidFill>
                  <a:srgbClr val="FFFF00"/>
                </a:solidFill>
                <a:latin typeface="Iowan Old Style Black"/>
                <a:cs typeface="Iowan Old Style Black"/>
              </a:rPr>
              <a:t>– </a:t>
            </a:r>
            <a:r>
              <a:rPr lang="en-US" sz="2300" dirty="0" smtClean="0">
                <a:solidFill>
                  <a:srgbClr val="FFFF00"/>
                </a:solidFill>
                <a:latin typeface="Iowan Old Style Black"/>
                <a:cs typeface="Iowan Old Style Black"/>
              </a:rPr>
              <a:t>Faithful – but Compromising</a:t>
            </a:r>
            <a:endParaRPr lang="en-US" sz="2300" dirty="0" smtClean="0">
              <a:solidFill>
                <a:srgbClr val="FFFF00"/>
              </a:solidFill>
              <a:latin typeface="Iowan Old Style Black"/>
              <a:cs typeface="Iowan Old Style Black"/>
            </a:endParaRPr>
          </a:p>
        </p:txBody>
      </p:sp>
      <p:sp>
        <p:nvSpPr>
          <p:cNvPr id="6" name="Text Box 4"/>
          <p:cNvSpPr txBox="1">
            <a:spLocks noChangeArrowheads="1"/>
          </p:cNvSpPr>
          <p:nvPr/>
        </p:nvSpPr>
        <p:spPr bwMode="auto">
          <a:xfrm>
            <a:off x="179512" y="421561"/>
            <a:ext cx="9144000" cy="5299143"/>
          </a:xfrm>
          <a:prstGeom prst="rect">
            <a:avLst/>
          </a:prstGeom>
          <a:noFill/>
          <a:ln w="9525">
            <a:noFill/>
            <a:miter lim="800000"/>
            <a:headEnd/>
            <a:tailEnd/>
          </a:ln>
        </p:spPr>
        <p:txBody>
          <a:bodyPr wrap="square">
            <a:prstTxWarp prst="textNoShape">
              <a:avLst/>
            </a:prstTxWarp>
            <a:spAutoFit/>
          </a:bodyPr>
          <a:lstStyle/>
          <a:p>
            <a:pPr indent="6350">
              <a:lnSpc>
                <a:spcPct val="115000"/>
              </a:lnSpc>
              <a:spcAft>
                <a:spcPts val="0"/>
              </a:spcAft>
            </a:pPr>
            <a:r>
              <a:rPr lang="en-AU" sz="2700" dirty="0" smtClean="0">
                <a:solidFill>
                  <a:schemeClr val="bg1"/>
                </a:solidFill>
                <a:latin typeface="Comic Sans MS" charset="0"/>
                <a:ea typeface="Comic Sans MS" charset="0"/>
                <a:cs typeface="Comic Sans MS" charset="0"/>
              </a:rPr>
              <a:t>‘</a:t>
            </a:r>
            <a:r>
              <a:rPr lang="en-AU" sz="2700" dirty="0">
                <a:solidFill>
                  <a:schemeClr val="bg1"/>
                </a:solidFill>
                <a:latin typeface="Comic Sans MS" charset="0"/>
                <a:ea typeface="Comic Sans MS" charset="0"/>
                <a:cs typeface="Comic Sans MS" charset="0"/>
              </a:rPr>
              <a:t>The words of him who has the sharp two-edged </a:t>
            </a:r>
            <a:r>
              <a:rPr lang="en-AU" sz="2700" dirty="0" smtClean="0">
                <a:solidFill>
                  <a:schemeClr val="bg1"/>
                </a:solidFill>
                <a:latin typeface="Comic Sans MS" charset="0"/>
                <a:ea typeface="Comic Sans MS" charset="0"/>
                <a:cs typeface="Comic Sans MS" charset="0"/>
              </a:rPr>
              <a:t>sword</a:t>
            </a:r>
          </a:p>
          <a:p>
            <a:pPr indent="6350">
              <a:lnSpc>
                <a:spcPct val="115000"/>
              </a:lnSpc>
              <a:spcAft>
                <a:spcPts val="0"/>
              </a:spcAft>
            </a:pPr>
            <a:endParaRPr lang="en-AU" sz="2700" dirty="0" smtClean="0">
              <a:solidFill>
                <a:schemeClr val="bg1"/>
              </a:solidFill>
              <a:latin typeface="Comic Sans MS" charset="0"/>
              <a:ea typeface="Comic Sans MS" charset="0"/>
              <a:cs typeface="Comic Sans MS" charset="0"/>
            </a:endParaRPr>
          </a:p>
          <a:p>
            <a:pPr indent="6350">
              <a:lnSpc>
                <a:spcPct val="115000"/>
              </a:lnSpc>
              <a:spcAft>
                <a:spcPts val="0"/>
              </a:spcAft>
            </a:pPr>
            <a:endParaRPr lang="en-AU" sz="2500" dirty="0">
              <a:solidFill>
                <a:schemeClr val="bg1"/>
              </a:solidFill>
              <a:latin typeface="Comic Sans MS" charset="0"/>
              <a:ea typeface="Comic Sans MS" charset="0"/>
              <a:cs typeface="Comic Sans MS" charset="0"/>
            </a:endParaRPr>
          </a:p>
          <a:p>
            <a:r>
              <a:rPr lang="en-US" sz="2500" b="1" u="sng" baseline="30000" dirty="0">
                <a:solidFill>
                  <a:schemeClr val="bg1"/>
                </a:solidFill>
                <a:latin typeface="Comic Sans MS" charset="0"/>
                <a:ea typeface="Comic Sans MS" charset="0"/>
                <a:cs typeface="Comic Sans MS" charset="0"/>
              </a:rPr>
              <a:t>Ephesians </a:t>
            </a:r>
            <a:r>
              <a:rPr lang="en-US" sz="2500" b="1" u="sng" baseline="30000" dirty="0" smtClean="0">
                <a:solidFill>
                  <a:schemeClr val="bg1"/>
                </a:solidFill>
                <a:latin typeface="Comic Sans MS" charset="0"/>
                <a:ea typeface="Comic Sans MS" charset="0"/>
                <a:cs typeface="Comic Sans MS" charset="0"/>
              </a:rPr>
              <a:t>6:17</a:t>
            </a:r>
            <a:r>
              <a:rPr lang="en-US" sz="2500" b="1" baseline="30000" dirty="0">
                <a:solidFill>
                  <a:schemeClr val="bg1"/>
                </a:solidFill>
                <a:latin typeface="Comic Sans MS" charset="0"/>
                <a:ea typeface="Comic Sans MS" charset="0"/>
                <a:cs typeface="Comic Sans MS" charset="0"/>
              </a:rPr>
              <a:t> </a:t>
            </a:r>
            <a:r>
              <a:rPr lang="en-US" sz="2500" dirty="0">
                <a:solidFill>
                  <a:schemeClr val="bg1"/>
                </a:solidFill>
                <a:latin typeface="Comic Sans MS" charset="0"/>
                <a:ea typeface="Comic Sans MS" charset="0"/>
                <a:cs typeface="Comic Sans MS" charset="0"/>
              </a:rPr>
              <a:t>and take the helmet of salvation, and the sword of the Spirit, which is the word of God</a:t>
            </a:r>
            <a:r>
              <a:rPr lang="en-US" sz="2500" dirty="0" smtClean="0">
                <a:solidFill>
                  <a:schemeClr val="bg1"/>
                </a:solidFill>
                <a:latin typeface="Comic Sans MS" charset="0"/>
                <a:ea typeface="Comic Sans MS" charset="0"/>
                <a:cs typeface="Comic Sans MS" charset="0"/>
              </a:rPr>
              <a:t>,</a:t>
            </a:r>
          </a:p>
          <a:p>
            <a:endParaRPr lang="en-US" sz="2500" dirty="0">
              <a:solidFill>
                <a:schemeClr val="bg1"/>
              </a:solidFill>
              <a:latin typeface="Comic Sans MS" charset="0"/>
              <a:ea typeface="Comic Sans MS" charset="0"/>
              <a:cs typeface="Comic Sans MS" charset="0"/>
            </a:endParaRPr>
          </a:p>
          <a:p>
            <a:pPr>
              <a:lnSpc>
                <a:spcPct val="115000"/>
              </a:lnSpc>
              <a:spcAft>
                <a:spcPts val="1000"/>
              </a:spcAft>
            </a:pPr>
            <a:r>
              <a:rPr lang="en-US" sz="2500" b="1" u="sng" baseline="30000" dirty="0">
                <a:solidFill>
                  <a:schemeClr val="bg1"/>
                </a:solidFill>
                <a:latin typeface="Comic Sans MS" charset="0"/>
                <a:ea typeface="Comic Sans MS" charset="0"/>
                <a:cs typeface="Comic Sans MS" charset="0"/>
              </a:rPr>
              <a:t>Hebrews </a:t>
            </a:r>
            <a:r>
              <a:rPr lang="en-US" sz="2500" b="1" u="sng" baseline="30000" dirty="0" smtClean="0">
                <a:solidFill>
                  <a:schemeClr val="bg1"/>
                </a:solidFill>
                <a:latin typeface="Comic Sans MS" charset="0"/>
                <a:ea typeface="Comic Sans MS" charset="0"/>
                <a:cs typeface="Comic Sans MS" charset="0"/>
              </a:rPr>
              <a:t>4:12</a:t>
            </a:r>
            <a:r>
              <a:rPr lang="en-US" sz="2500" b="1" baseline="30000" dirty="0">
                <a:solidFill>
                  <a:schemeClr val="bg1"/>
                </a:solidFill>
                <a:latin typeface="Comic Sans MS" charset="0"/>
                <a:ea typeface="Comic Sans MS" charset="0"/>
                <a:cs typeface="Comic Sans MS" charset="0"/>
              </a:rPr>
              <a:t> </a:t>
            </a:r>
            <a:r>
              <a:rPr lang="en-US" sz="2500" dirty="0">
                <a:solidFill>
                  <a:schemeClr val="bg1"/>
                </a:solidFill>
                <a:latin typeface="Comic Sans MS" charset="0"/>
                <a:ea typeface="Comic Sans MS" charset="0"/>
                <a:cs typeface="Comic Sans MS" charset="0"/>
              </a:rPr>
              <a:t>For the word of God is living and active, sharper than any two-edged sword, piercing to the division of soul and of spirit, of joints and of marrow, and discerning the thoughts and intentions of the heart. </a:t>
            </a:r>
            <a:r>
              <a:rPr lang="en-US" sz="2500" b="1" baseline="30000" dirty="0">
                <a:solidFill>
                  <a:schemeClr val="bg1"/>
                </a:solidFill>
                <a:latin typeface="Comic Sans MS" charset="0"/>
                <a:ea typeface="Comic Sans MS" charset="0"/>
                <a:cs typeface="Comic Sans MS" charset="0"/>
              </a:rPr>
              <a:t>13 </a:t>
            </a:r>
            <a:r>
              <a:rPr lang="en-US" sz="2500" dirty="0">
                <a:solidFill>
                  <a:schemeClr val="bg1"/>
                </a:solidFill>
                <a:latin typeface="Comic Sans MS" charset="0"/>
                <a:ea typeface="Comic Sans MS" charset="0"/>
                <a:cs typeface="Comic Sans MS" charset="0"/>
              </a:rPr>
              <a:t>And no creature is hidden from his sight, but all are naked and exposed to the eyes of him to whom we must give account.</a:t>
            </a:r>
            <a:endParaRPr lang="en-GB" sz="2500" dirty="0">
              <a:solidFill>
                <a:schemeClr val="bg1"/>
              </a:solidFill>
              <a:latin typeface="Comic Sans MS" charset="0"/>
              <a:ea typeface="Comic Sans MS" charset="0"/>
              <a:cs typeface="Comic Sans MS" charset="0"/>
            </a:endParaRPr>
          </a:p>
        </p:txBody>
      </p:sp>
    </p:spTree>
    <p:extLst>
      <p:ext uri="{BB962C8B-B14F-4D97-AF65-F5344CB8AC3E}">
        <p14:creationId xmlns:p14="http://schemas.microsoft.com/office/powerpoint/2010/main" val="1820857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The </a:t>
            </a:r>
            <a:r>
              <a:rPr lang="en-US" sz="2300" dirty="0" smtClean="0">
                <a:solidFill>
                  <a:srgbClr val="FFFF00"/>
                </a:solidFill>
                <a:latin typeface="Iowan Old Style Black"/>
                <a:cs typeface="Iowan Old Style Black"/>
              </a:rPr>
              <a:t>Pergamum Church </a:t>
            </a:r>
            <a:r>
              <a:rPr lang="en-US" sz="2300" dirty="0" smtClean="0">
                <a:solidFill>
                  <a:srgbClr val="FFFF00"/>
                </a:solidFill>
                <a:latin typeface="Iowan Old Style Black"/>
                <a:cs typeface="Iowan Old Style Black"/>
              </a:rPr>
              <a:t>– </a:t>
            </a:r>
            <a:r>
              <a:rPr lang="en-US" sz="2300" dirty="0" smtClean="0">
                <a:solidFill>
                  <a:srgbClr val="FFFF00"/>
                </a:solidFill>
                <a:latin typeface="Iowan Old Style Black"/>
                <a:cs typeface="Iowan Old Style Black"/>
              </a:rPr>
              <a:t>Faithful – but Compromising</a:t>
            </a:r>
            <a:endParaRPr lang="en-US" sz="2300" dirty="0" smtClean="0">
              <a:solidFill>
                <a:srgbClr val="FFFF00"/>
              </a:solidFill>
              <a:latin typeface="Iowan Old Style Black"/>
              <a:cs typeface="Iowan Old Style Black"/>
            </a:endParaRPr>
          </a:p>
        </p:txBody>
      </p:sp>
      <p:sp>
        <p:nvSpPr>
          <p:cNvPr id="13" name="TextBox 12"/>
          <p:cNvSpPr txBox="1"/>
          <p:nvPr/>
        </p:nvSpPr>
        <p:spPr>
          <a:xfrm>
            <a:off x="0" y="311400"/>
            <a:ext cx="9114774" cy="830997"/>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Jesus’ words are the words of God Himself, and His words cut deep.  Power and authority to judge.</a:t>
            </a:r>
          </a:p>
        </p:txBody>
      </p:sp>
      <p:sp>
        <p:nvSpPr>
          <p:cNvPr id="15" name="TextBox 14"/>
          <p:cNvSpPr txBox="1"/>
          <p:nvPr/>
        </p:nvSpPr>
        <p:spPr>
          <a:xfrm>
            <a:off x="251520" y="1057300"/>
            <a:ext cx="9084997" cy="461665"/>
          </a:xfrm>
          <a:prstGeom prst="rect">
            <a:avLst/>
          </a:prstGeom>
          <a:noFill/>
        </p:spPr>
        <p:txBody>
          <a:bodyPr wrap="square" rtlCol="0">
            <a:spAutoFit/>
          </a:bodyPr>
          <a:lstStyle/>
          <a:p>
            <a:r>
              <a:rPr lang="en-US" sz="2400" spc="120" smtClean="0">
                <a:solidFill>
                  <a:srgbClr val="FFFF00"/>
                </a:solidFill>
                <a:latin typeface="Times New Roman"/>
                <a:cs typeface="Times New Roman"/>
              </a:rPr>
              <a:t>The Reason why Jesus’ words are so cutting:</a:t>
            </a:r>
            <a:endParaRPr lang="en-US" sz="2400" spc="120" dirty="0" smtClean="0">
              <a:solidFill>
                <a:srgbClr val="FFFF00"/>
              </a:solidFill>
              <a:latin typeface="Times New Roman"/>
              <a:cs typeface="Times New Roman"/>
            </a:endParaRPr>
          </a:p>
        </p:txBody>
      </p:sp>
      <p:sp>
        <p:nvSpPr>
          <p:cNvPr id="17" name="TextBox 16"/>
          <p:cNvSpPr txBox="1"/>
          <p:nvPr/>
        </p:nvSpPr>
        <p:spPr>
          <a:xfrm>
            <a:off x="126069" y="4148931"/>
            <a:ext cx="9114774" cy="1200329"/>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Pergamum was the center for “emperor worship”</a:t>
            </a:r>
          </a:p>
          <a:p>
            <a:pPr marL="342900" indent="-342900">
              <a:buFont typeface="Arial" charset="0"/>
              <a:buChar char="•"/>
            </a:pPr>
            <a:r>
              <a:rPr lang="en-US" sz="2400" spc="120" dirty="0" smtClean="0">
                <a:solidFill>
                  <a:schemeClr val="bg1"/>
                </a:solidFill>
                <a:latin typeface="Times New Roman"/>
                <a:cs typeface="Times New Roman"/>
              </a:rPr>
              <a:t>At least one died rather than worship Caesar. (Antipas)</a:t>
            </a:r>
          </a:p>
          <a:p>
            <a:pPr marL="342900" indent="-342900">
              <a:buFont typeface="Arial" charset="0"/>
              <a:buChar char="•"/>
            </a:pPr>
            <a:r>
              <a:rPr lang="en-US" sz="2400" spc="120" dirty="0" smtClean="0">
                <a:solidFill>
                  <a:schemeClr val="bg1"/>
                </a:solidFill>
                <a:latin typeface="Times New Roman"/>
                <a:cs typeface="Times New Roman"/>
              </a:rPr>
              <a:t>To worship any other god, is to worship Satan</a:t>
            </a:r>
            <a:endParaRPr lang="en-US" sz="2400" spc="120" dirty="0" smtClean="0">
              <a:solidFill>
                <a:schemeClr val="bg1"/>
              </a:solidFill>
              <a:latin typeface="Times New Roman"/>
              <a:cs typeface="Times New Roman"/>
            </a:endParaRPr>
          </a:p>
        </p:txBody>
      </p:sp>
      <p:sp>
        <p:nvSpPr>
          <p:cNvPr id="6" name="TextBox 5"/>
          <p:cNvSpPr txBox="1"/>
          <p:nvPr/>
        </p:nvSpPr>
        <p:spPr>
          <a:xfrm>
            <a:off x="251520" y="1421808"/>
            <a:ext cx="9084997" cy="1200329"/>
          </a:xfrm>
          <a:prstGeom prst="rect">
            <a:avLst/>
          </a:prstGeom>
          <a:noFill/>
        </p:spPr>
        <p:txBody>
          <a:bodyPr wrap="square" rtlCol="0">
            <a:spAutoFit/>
          </a:bodyPr>
          <a:lstStyle/>
          <a:p>
            <a:pPr marL="342900" indent="-342900">
              <a:buFont typeface="Arial" charset="0"/>
              <a:buChar char="•"/>
            </a:pPr>
            <a:r>
              <a:rPr lang="en-US" sz="2400" spc="120" dirty="0" smtClean="0">
                <a:solidFill>
                  <a:srgbClr val="FFFF00"/>
                </a:solidFill>
                <a:latin typeface="Times New Roman"/>
                <a:cs typeface="Times New Roman"/>
              </a:rPr>
              <a:t>To leave no doubt how critical it is, to repent of sin</a:t>
            </a:r>
          </a:p>
          <a:p>
            <a:pPr marL="342900" indent="-342900">
              <a:buFont typeface="Arial" charset="0"/>
              <a:buChar char="•"/>
            </a:pPr>
            <a:r>
              <a:rPr lang="en-US" sz="2400" spc="120" dirty="0" smtClean="0">
                <a:solidFill>
                  <a:srgbClr val="FFFF00"/>
                </a:solidFill>
                <a:latin typeface="Times New Roman"/>
                <a:cs typeface="Times New Roman"/>
              </a:rPr>
              <a:t>This is not the final judgment </a:t>
            </a:r>
            <a:r>
              <a:rPr lang="mr-IN" sz="2400" spc="120" dirty="0" smtClean="0">
                <a:solidFill>
                  <a:srgbClr val="FFFF00"/>
                </a:solidFill>
                <a:latin typeface="Times New Roman"/>
                <a:cs typeface="Times New Roman"/>
              </a:rPr>
              <a:t>–</a:t>
            </a:r>
            <a:r>
              <a:rPr lang="en-US" sz="2400" spc="120" dirty="0" smtClean="0">
                <a:solidFill>
                  <a:srgbClr val="FFFF00"/>
                </a:solidFill>
                <a:latin typeface="Times New Roman"/>
                <a:cs typeface="Times New Roman"/>
              </a:rPr>
              <a:t> it is a warning to repent before the time of judgment comes.</a:t>
            </a:r>
            <a:endParaRPr lang="en-US" sz="2400" spc="120" dirty="0" smtClean="0">
              <a:solidFill>
                <a:srgbClr val="FFFF00"/>
              </a:solidFill>
              <a:latin typeface="Times New Roman"/>
              <a:cs typeface="Times New Roman"/>
            </a:endParaRPr>
          </a:p>
        </p:txBody>
      </p:sp>
      <p:sp>
        <p:nvSpPr>
          <p:cNvPr id="2" name="Rectangle 1"/>
          <p:cNvSpPr/>
          <p:nvPr/>
        </p:nvSpPr>
        <p:spPr>
          <a:xfrm>
            <a:off x="37781" y="2579271"/>
            <a:ext cx="9107388" cy="1569660"/>
          </a:xfrm>
          <a:prstGeom prst="rect">
            <a:avLst/>
          </a:prstGeom>
        </p:spPr>
        <p:txBody>
          <a:bodyPr wrap="square">
            <a:spAutoFit/>
          </a:bodyPr>
          <a:lstStyle/>
          <a:p>
            <a:r>
              <a:rPr lang="en-AU" sz="2400" b="1" baseline="30000" dirty="0">
                <a:solidFill>
                  <a:schemeClr val="bg1"/>
                </a:solidFill>
                <a:latin typeface="Comic Sans MS" charset="0"/>
                <a:ea typeface="Comic Sans MS" charset="0"/>
                <a:cs typeface="Comic Sans MS" charset="0"/>
              </a:rPr>
              <a:t>13 </a:t>
            </a:r>
            <a:r>
              <a:rPr lang="en-AU" sz="2400" dirty="0">
                <a:solidFill>
                  <a:schemeClr val="bg1"/>
                </a:solidFill>
                <a:latin typeface="Comic Sans MS" charset="0"/>
                <a:ea typeface="Comic Sans MS" charset="0"/>
                <a:cs typeface="Comic Sans MS" charset="0"/>
              </a:rPr>
              <a:t>“ ‘I know where you dwell, where Satan’s throne is. Yet you hold fast my name, and you did not deny my faith even in the days of Antipas my faithful witness, who was killed among you, where Satan dwells.</a:t>
            </a:r>
            <a:r>
              <a:rPr lang="en-GB" sz="2400" dirty="0">
                <a:solidFill>
                  <a:schemeClr val="bg1"/>
                </a:solidFill>
                <a:latin typeface="Comic Sans MS" charset="0"/>
                <a:ea typeface="Comic Sans MS" charset="0"/>
                <a:cs typeface="Comic Sans MS" charset="0"/>
              </a:rPr>
              <a:t> </a:t>
            </a:r>
            <a:endParaRPr lang="en-US" sz="2400" dirty="0">
              <a:solidFill>
                <a:schemeClr val="bg1"/>
              </a:solidFill>
              <a:latin typeface="Comic Sans MS" charset="0"/>
              <a:ea typeface="Comic Sans MS" charset="0"/>
              <a:cs typeface="Comic Sans MS" charset="0"/>
            </a:endParaRPr>
          </a:p>
        </p:txBody>
      </p:sp>
    </p:spTree>
    <p:extLst>
      <p:ext uri="{BB962C8B-B14F-4D97-AF65-F5344CB8AC3E}">
        <p14:creationId xmlns:p14="http://schemas.microsoft.com/office/powerpoint/2010/main" val="120374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p:bldP spid="6"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176234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400" b="1" baseline="30000" smtClean="0">
                <a:solidFill>
                  <a:schemeClr val="bg1"/>
                </a:solidFill>
                <a:latin typeface="Comic Sans MS" charset="0"/>
                <a:ea typeface="Comic Sans MS" charset="0"/>
                <a:cs typeface="Comic Sans MS" charset="0"/>
              </a:rPr>
              <a:t>14</a:t>
            </a:r>
            <a:r>
              <a:rPr lang="en-AU" sz="2400" b="1" baseline="30000" dirty="0">
                <a:solidFill>
                  <a:schemeClr val="bg1"/>
                </a:solidFill>
                <a:latin typeface="Comic Sans MS" charset="0"/>
                <a:ea typeface="Comic Sans MS" charset="0"/>
                <a:cs typeface="Comic Sans MS" charset="0"/>
              </a:rPr>
              <a:t> </a:t>
            </a:r>
            <a:r>
              <a:rPr lang="en-AU" sz="2400" dirty="0">
                <a:solidFill>
                  <a:schemeClr val="bg1"/>
                </a:solidFill>
                <a:latin typeface="Comic Sans MS" charset="0"/>
                <a:ea typeface="Comic Sans MS" charset="0"/>
                <a:cs typeface="Comic Sans MS" charset="0"/>
              </a:rPr>
              <a:t>But I have a few things against you: you have some there who hold the teaching of Balaam, who taught </a:t>
            </a:r>
            <a:r>
              <a:rPr lang="en-AU" sz="2400" dirty="0" err="1">
                <a:solidFill>
                  <a:schemeClr val="bg1"/>
                </a:solidFill>
                <a:latin typeface="Comic Sans MS" charset="0"/>
                <a:ea typeface="Comic Sans MS" charset="0"/>
                <a:cs typeface="Comic Sans MS" charset="0"/>
              </a:rPr>
              <a:t>Balak</a:t>
            </a:r>
            <a:r>
              <a:rPr lang="en-AU" sz="2400" dirty="0">
                <a:solidFill>
                  <a:schemeClr val="bg1"/>
                </a:solidFill>
                <a:latin typeface="Comic Sans MS" charset="0"/>
                <a:ea typeface="Comic Sans MS" charset="0"/>
                <a:cs typeface="Comic Sans MS" charset="0"/>
              </a:rPr>
              <a:t> to put a stumbling block before the sons of Israel, so that they might eat food sacrificed to idols and practice sexual immorality.</a:t>
            </a:r>
            <a:endParaRPr lang="en-GB" sz="2400" dirty="0">
              <a:solidFill>
                <a:schemeClr val="bg1"/>
              </a:solidFill>
              <a:effectLst/>
              <a:latin typeface="Comic Sans MS" charset="0"/>
              <a:ea typeface="Comic Sans MS" charset="0"/>
              <a:cs typeface="Comic Sans MS" charset="0"/>
            </a:endParaRPr>
          </a:p>
        </p:txBody>
      </p:sp>
      <p:sp>
        <p:nvSpPr>
          <p:cNvPr id="3" name="TextBox 2"/>
          <p:cNvSpPr txBox="1"/>
          <p:nvPr/>
        </p:nvSpPr>
        <p:spPr>
          <a:xfrm>
            <a:off x="1259632" y="3204022"/>
            <a:ext cx="7603346" cy="830997"/>
          </a:xfrm>
          <a:prstGeom prst="rect">
            <a:avLst/>
          </a:prstGeom>
          <a:noFill/>
        </p:spPr>
        <p:txBody>
          <a:bodyPr wrap="square" rtlCol="0">
            <a:spAutoFit/>
          </a:bodyPr>
          <a:lstStyle/>
          <a:p>
            <a:r>
              <a:rPr lang="en-US" sz="2400" spc="120" dirty="0" smtClean="0">
                <a:solidFill>
                  <a:schemeClr val="bg1"/>
                </a:solidFill>
                <a:latin typeface="Times New Roman"/>
                <a:cs typeface="Times New Roman"/>
              </a:rPr>
              <a:t>Fornication (pre-marital sex); prostitution;  other ... ; Spiritual unfaithfulness (worshipping other Gods) </a:t>
            </a:r>
            <a:endParaRPr lang="en-US" sz="2400" spc="120" dirty="0" smtClean="0">
              <a:solidFill>
                <a:schemeClr val="bg1"/>
              </a:solidFill>
              <a:latin typeface="Times New Roman"/>
              <a:cs typeface="Times New Roman"/>
            </a:endParaRPr>
          </a:p>
        </p:txBody>
      </p:sp>
      <p:sp>
        <p:nvSpPr>
          <p:cNvPr id="4" name="TextBox 3"/>
          <p:cNvSpPr txBox="1"/>
          <p:nvPr/>
        </p:nvSpPr>
        <p:spPr>
          <a:xfrm>
            <a:off x="29501" y="2089014"/>
            <a:ext cx="9084997" cy="461665"/>
          </a:xfrm>
          <a:prstGeom prst="rect">
            <a:avLst/>
          </a:prstGeom>
          <a:noFill/>
        </p:spPr>
        <p:txBody>
          <a:bodyPr wrap="square" rtlCol="0">
            <a:spAutoFit/>
          </a:bodyPr>
          <a:lstStyle/>
          <a:p>
            <a:pPr marL="342900" indent="-342900">
              <a:buFont typeface="Arial" charset="0"/>
              <a:buChar char="•"/>
            </a:pPr>
            <a:r>
              <a:rPr lang="en-US" sz="2400" spc="120" dirty="0" smtClean="0">
                <a:solidFill>
                  <a:srgbClr val="FFFF00"/>
                </a:solidFill>
                <a:latin typeface="Times New Roman"/>
                <a:cs typeface="Times New Roman"/>
              </a:rPr>
              <a:t>False teachers – a subtle temptation to assimilate </a:t>
            </a:r>
            <a:r>
              <a:rPr lang="en-US" sz="2400" spc="120" smtClean="0">
                <a:solidFill>
                  <a:srgbClr val="FFFF00"/>
                </a:solidFill>
                <a:latin typeface="Times New Roman"/>
                <a:cs typeface="Times New Roman"/>
              </a:rPr>
              <a:t>with society</a:t>
            </a:r>
          </a:p>
        </p:txBody>
      </p:sp>
      <p:sp>
        <p:nvSpPr>
          <p:cNvPr id="5" name="TextBox 4"/>
          <p:cNvSpPr txBox="1"/>
          <p:nvPr/>
        </p:nvSpPr>
        <p:spPr>
          <a:xfrm>
            <a:off x="654066" y="2461852"/>
            <a:ext cx="8460432" cy="830997"/>
          </a:xfrm>
          <a:prstGeom prst="rect">
            <a:avLst/>
          </a:prstGeom>
          <a:noFill/>
        </p:spPr>
        <p:txBody>
          <a:bodyPr wrap="square" rtlCol="0">
            <a:spAutoFit/>
          </a:bodyPr>
          <a:lstStyle/>
          <a:p>
            <a:pPr marL="457200" indent="-457200">
              <a:buFont typeface="+mj-lt"/>
              <a:buAutoNum type="alphaLcParenR"/>
            </a:pPr>
            <a:r>
              <a:rPr lang="en-US" sz="2400" spc="120" dirty="0" smtClean="0">
                <a:solidFill>
                  <a:srgbClr val="FFFF00"/>
                </a:solidFill>
                <a:latin typeface="Times New Roman"/>
                <a:cs typeface="Times New Roman"/>
              </a:rPr>
              <a:t>Dabbling in the worship of idols (eating sacrificial meat)</a:t>
            </a:r>
          </a:p>
          <a:p>
            <a:pPr marL="457200" indent="-457200">
              <a:buFont typeface="+mj-lt"/>
              <a:buAutoNum type="alphaLcParenR"/>
            </a:pPr>
            <a:r>
              <a:rPr lang="en-US" sz="2400" spc="120" dirty="0" smtClean="0">
                <a:solidFill>
                  <a:srgbClr val="FFFF00"/>
                </a:solidFill>
                <a:latin typeface="Times New Roman"/>
                <a:cs typeface="Times New Roman"/>
              </a:rPr>
              <a:t>The practice of sexual immorality</a:t>
            </a:r>
          </a:p>
        </p:txBody>
      </p:sp>
    </p:spTree>
    <p:extLst>
      <p:ext uri="{BB962C8B-B14F-4D97-AF65-F5344CB8AC3E}">
        <p14:creationId xmlns:p14="http://schemas.microsoft.com/office/powerpoint/2010/main" val="420027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176234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400" b="1" baseline="30000" smtClean="0">
                <a:solidFill>
                  <a:schemeClr val="bg1"/>
                </a:solidFill>
                <a:latin typeface="Comic Sans MS" charset="0"/>
                <a:ea typeface="Comic Sans MS" charset="0"/>
                <a:cs typeface="Comic Sans MS" charset="0"/>
              </a:rPr>
              <a:t>14</a:t>
            </a:r>
            <a:r>
              <a:rPr lang="en-AU" sz="2400" b="1" baseline="30000" dirty="0">
                <a:solidFill>
                  <a:schemeClr val="bg1"/>
                </a:solidFill>
                <a:latin typeface="Comic Sans MS" charset="0"/>
                <a:ea typeface="Comic Sans MS" charset="0"/>
                <a:cs typeface="Comic Sans MS" charset="0"/>
              </a:rPr>
              <a:t> </a:t>
            </a:r>
            <a:r>
              <a:rPr lang="en-AU" sz="2400" dirty="0">
                <a:solidFill>
                  <a:schemeClr val="bg1"/>
                </a:solidFill>
                <a:latin typeface="Comic Sans MS" charset="0"/>
                <a:ea typeface="Comic Sans MS" charset="0"/>
                <a:cs typeface="Comic Sans MS" charset="0"/>
              </a:rPr>
              <a:t>But I have a few things against you: you have some there who hold the teaching of Balaam, who taught </a:t>
            </a:r>
            <a:r>
              <a:rPr lang="en-AU" sz="2400" dirty="0" err="1">
                <a:solidFill>
                  <a:schemeClr val="bg1"/>
                </a:solidFill>
                <a:latin typeface="Comic Sans MS" charset="0"/>
                <a:ea typeface="Comic Sans MS" charset="0"/>
                <a:cs typeface="Comic Sans MS" charset="0"/>
              </a:rPr>
              <a:t>Balak</a:t>
            </a:r>
            <a:r>
              <a:rPr lang="en-AU" sz="2400" dirty="0">
                <a:solidFill>
                  <a:schemeClr val="bg1"/>
                </a:solidFill>
                <a:latin typeface="Comic Sans MS" charset="0"/>
                <a:ea typeface="Comic Sans MS" charset="0"/>
                <a:cs typeface="Comic Sans MS" charset="0"/>
              </a:rPr>
              <a:t> to put a stumbling block before the sons of Israel, so that they might eat food sacrificed to idols and practice sexual immorality.</a:t>
            </a:r>
            <a:endParaRPr lang="en-GB" sz="2400" dirty="0">
              <a:solidFill>
                <a:schemeClr val="bg1"/>
              </a:solidFill>
              <a:effectLst/>
              <a:latin typeface="Comic Sans MS" charset="0"/>
              <a:ea typeface="Comic Sans MS" charset="0"/>
              <a:cs typeface="Comic Sans MS" charset="0"/>
            </a:endParaRPr>
          </a:p>
        </p:txBody>
      </p:sp>
      <p:sp>
        <p:nvSpPr>
          <p:cNvPr id="3" name="TextBox 2"/>
          <p:cNvSpPr txBox="1"/>
          <p:nvPr/>
        </p:nvSpPr>
        <p:spPr>
          <a:xfrm>
            <a:off x="107504" y="2909207"/>
            <a:ext cx="9036496"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The example of Balaam (Numbers 22-24, 25, 31)</a:t>
            </a:r>
            <a:endParaRPr lang="en-US" sz="2400" spc="120" dirty="0" smtClean="0">
              <a:solidFill>
                <a:schemeClr val="bg1"/>
              </a:solidFill>
              <a:latin typeface="Times New Roman"/>
              <a:cs typeface="Times New Roman"/>
            </a:endParaRPr>
          </a:p>
        </p:txBody>
      </p:sp>
      <p:sp>
        <p:nvSpPr>
          <p:cNvPr id="4" name="TextBox 3"/>
          <p:cNvSpPr txBox="1"/>
          <p:nvPr/>
        </p:nvSpPr>
        <p:spPr>
          <a:xfrm>
            <a:off x="-35614" y="1705372"/>
            <a:ext cx="9084997" cy="461665"/>
          </a:xfrm>
          <a:prstGeom prst="rect">
            <a:avLst/>
          </a:prstGeom>
          <a:noFill/>
        </p:spPr>
        <p:txBody>
          <a:bodyPr wrap="square" rtlCol="0">
            <a:spAutoFit/>
          </a:bodyPr>
          <a:lstStyle/>
          <a:p>
            <a:pPr marL="342900" indent="-342900">
              <a:buFont typeface="Arial" charset="0"/>
              <a:buChar char="•"/>
            </a:pPr>
            <a:r>
              <a:rPr lang="en-US" sz="2400" spc="120" dirty="0" smtClean="0">
                <a:solidFill>
                  <a:srgbClr val="FFFF00"/>
                </a:solidFill>
                <a:latin typeface="Times New Roman"/>
                <a:cs typeface="Times New Roman"/>
              </a:rPr>
              <a:t>False teachers – a subtle temptation to assimilate with society</a:t>
            </a:r>
          </a:p>
        </p:txBody>
      </p:sp>
      <p:sp>
        <p:nvSpPr>
          <p:cNvPr id="5" name="TextBox 4"/>
          <p:cNvSpPr txBox="1"/>
          <p:nvPr/>
        </p:nvSpPr>
        <p:spPr>
          <a:xfrm>
            <a:off x="588951" y="2078210"/>
            <a:ext cx="8460432" cy="830997"/>
          </a:xfrm>
          <a:prstGeom prst="rect">
            <a:avLst/>
          </a:prstGeom>
          <a:noFill/>
        </p:spPr>
        <p:txBody>
          <a:bodyPr wrap="square" rtlCol="0">
            <a:spAutoFit/>
          </a:bodyPr>
          <a:lstStyle/>
          <a:p>
            <a:pPr marL="457200" indent="-457200">
              <a:buFont typeface="+mj-lt"/>
              <a:buAutoNum type="alphaLcParenR"/>
            </a:pPr>
            <a:r>
              <a:rPr lang="en-US" sz="2400" spc="120" dirty="0" smtClean="0">
                <a:solidFill>
                  <a:srgbClr val="FFFF00"/>
                </a:solidFill>
                <a:latin typeface="Times New Roman"/>
                <a:cs typeface="Times New Roman"/>
              </a:rPr>
              <a:t>Dabbling in the worship of idols (eating sacrificial meat)</a:t>
            </a:r>
          </a:p>
          <a:p>
            <a:pPr marL="457200" indent="-457200">
              <a:buFont typeface="+mj-lt"/>
              <a:buAutoNum type="alphaLcParenR"/>
            </a:pPr>
            <a:r>
              <a:rPr lang="en-US" sz="2400" spc="120" dirty="0" smtClean="0">
                <a:solidFill>
                  <a:srgbClr val="FFFF00"/>
                </a:solidFill>
                <a:latin typeface="Times New Roman"/>
                <a:cs typeface="Times New Roman"/>
              </a:rPr>
              <a:t>The practice of sexual immorality</a:t>
            </a:r>
          </a:p>
        </p:txBody>
      </p:sp>
      <p:sp>
        <p:nvSpPr>
          <p:cNvPr id="6" name="TextBox 5"/>
          <p:cNvSpPr txBox="1"/>
          <p:nvPr/>
        </p:nvSpPr>
        <p:spPr>
          <a:xfrm>
            <a:off x="521296" y="3349852"/>
            <a:ext cx="8622704" cy="1938992"/>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He appeared to be a man of God, but he was working against God</a:t>
            </a:r>
          </a:p>
          <a:p>
            <a:pPr marL="342900" indent="-342900">
              <a:buFont typeface="Arial" charset="0"/>
              <a:buChar char="•"/>
            </a:pPr>
            <a:r>
              <a:rPr lang="en-US" sz="2400" spc="120" dirty="0" smtClean="0">
                <a:solidFill>
                  <a:schemeClr val="bg1"/>
                </a:solidFill>
                <a:latin typeface="Times New Roman"/>
                <a:cs typeface="Times New Roman"/>
              </a:rPr>
              <a:t>Brought in compromise.  The men of Israel tempted into sexual immorality with women of other nations and then led to worshipping other gods</a:t>
            </a:r>
            <a:endParaRPr lang="en-US" sz="24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140702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29777" y="11905"/>
            <a:ext cx="9084997" cy="830997"/>
          </a:xfrm>
          <a:prstGeom prst="rect">
            <a:avLst/>
          </a:prstGeom>
          <a:noFill/>
        </p:spPr>
        <p:txBody>
          <a:bodyPr wrap="square" rtlCol="0">
            <a:spAutoFit/>
          </a:bodyPr>
          <a:lstStyle/>
          <a:p>
            <a:r>
              <a:rPr lang="en-US" sz="2400" spc="120" dirty="0" smtClean="0">
                <a:solidFill>
                  <a:srgbClr val="FFFF00"/>
                </a:solidFill>
                <a:latin typeface="Times New Roman"/>
                <a:cs typeface="Times New Roman"/>
              </a:rPr>
              <a:t>Jesus’ words are so cutting, to leave no doubt how critical it is to repent of sin before judgment comes</a:t>
            </a:r>
            <a:endParaRPr lang="en-US" sz="2400" spc="120" dirty="0" smtClean="0">
              <a:solidFill>
                <a:srgbClr val="FFFF00"/>
              </a:solidFill>
              <a:latin typeface="Times New Roman"/>
              <a:cs typeface="Times New Roman"/>
            </a:endParaRPr>
          </a:p>
        </p:txBody>
      </p:sp>
      <p:sp>
        <p:nvSpPr>
          <p:cNvPr id="17" name="TextBox 16"/>
          <p:cNvSpPr txBox="1"/>
          <p:nvPr/>
        </p:nvSpPr>
        <p:spPr>
          <a:xfrm>
            <a:off x="-8130" y="727985"/>
            <a:ext cx="9114774" cy="1200329"/>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Pergamum congratulated for not denying Jesus when threatened with persecution and death</a:t>
            </a:r>
          </a:p>
          <a:p>
            <a:pPr marL="342900" indent="-342900">
              <a:buFont typeface="Arial" charset="0"/>
              <a:buChar char="•"/>
            </a:pPr>
            <a:r>
              <a:rPr lang="en-US" sz="2400" spc="120" dirty="0" smtClean="0">
                <a:solidFill>
                  <a:schemeClr val="bg1"/>
                </a:solidFill>
                <a:latin typeface="Times New Roman"/>
                <a:cs typeface="Times New Roman"/>
              </a:rPr>
              <a:t>To worship any other god, is to worship Satan</a:t>
            </a:r>
          </a:p>
        </p:txBody>
      </p:sp>
      <p:sp>
        <p:nvSpPr>
          <p:cNvPr id="8" name="TextBox 7"/>
          <p:cNvSpPr txBox="1"/>
          <p:nvPr/>
        </p:nvSpPr>
        <p:spPr>
          <a:xfrm>
            <a:off x="-29777" y="1777380"/>
            <a:ext cx="9084997" cy="461665"/>
          </a:xfrm>
          <a:prstGeom prst="rect">
            <a:avLst/>
          </a:prstGeom>
          <a:noFill/>
        </p:spPr>
        <p:txBody>
          <a:bodyPr wrap="square" rtlCol="0">
            <a:spAutoFit/>
          </a:bodyPr>
          <a:lstStyle/>
          <a:p>
            <a:pPr marL="342900" indent="-342900">
              <a:buFont typeface="Arial" charset="0"/>
              <a:buChar char="•"/>
            </a:pPr>
            <a:r>
              <a:rPr lang="en-US" sz="2400" spc="120" dirty="0" smtClean="0">
                <a:solidFill>
                  <a:srgbClr val="FFFF00"/>
                </a:solidFill>
                <a:latin typeface="Times New Roman"/>
                <a:cs typeface="Times New Roman"/>
              </a:rPr>
              <a:t>False teachers – a subtle temptation to assimilate with society</a:t>
            </a:r>
          </a:p>
        </p:txBody>
      </p:sp>
      <p:sp>
        <p:nvSpPr>
          <p:cNvPr id="9" name="TextBox 8"/>
          <p:cNvSpPr txBox="1"/>
          <p:nvPr/>
        </p:nvSpPr>
        <p:spPr>
          <a:xfrm>
            <a:off x="388134" y="2141435"/>
            <a:ext cx="8460432" cy="830997"/>
          </a:xfrm>
          <a:prstGeom prst="rect">
            <a:avLst/>
          </a:prstGeom>
          <a:noFill/>
        </p:spPr>
        <p:txBody>
          <a:bodyPr wrap="square" rtlCol="0">
            <a:spAutoFit/>
          </a:bodyPr>
          <a:lstStyle/>
          <a:p>
            <a:pPr marL="457200" indent="-457200">
              <a:buFont typeface="+mj-lt"/>
              <a:buAutoNum type="alphaLcParenR"/>
            </a:pPr>
            <a:r>
              <a:rPr lang="en-US" sz="2400" spc="120" dirty="0" smtClean="0">
                <a:solidFill>
                  <a:srgbClr val="FFFF00"/>
                </a:solidFill>
                <a:latin typeface="Times New Roman"/>
                <a:cs typeface="Times New Roman"/>
              </a:rPr>
              <a:t>Dabbling in the worship of idols (eating sacrificial meat)</a:t>
            </a:r>
          </a:p>
          <a:p>
            <a:pPr marL="457200" indent="-457200">
              <a:buFont typeface="+mj-lt"/>
              <a:buAutoNum type="alphaLcParenR"/>
            </a:pPr>
            <a:r>
              <a:rPr lang="en-US" sz="2400" spc="120" dirty="0" smtClean="0">
                <a:solidFill>
                  <a:srgbClr val="FFFF00"/>
                </a:solidFill>
                <a:latin typeface="Times New Roman"/>
                <a:cs typeface="Times New Roman"/>
              </a:rPr>
              <a:t>The practice of sexual immorality</a:t>
            </a:r>
          </a:p>
        </p:txBody>
      </p:sp>
      <p:sp>
        <p:nvSpPr>
          <p:cNvPr id="11" name="TextBox 10"/>
          <p:cNvSpPr txBox="1"/>
          <p:nvPr/>
        </p:nvSpPr>
        <p:spPr>
          <a:xfrm>
            <a:off x="-47144" y="2834155"/>
            <a:ext cx="9084997" cy="830997"/>
          </a:xfrm>
          <a:prstGeom prst="rect">
            <a:avLst/>
          </a:prstGeom>
          <a:noFill/>
        </p:spPr>
        <p:txBody>
          <a:bodyPr wrap="square" rtlCol="0">
            <a:spAutoFit/>
          </a:bodyPr>
          <a:lstStyle/>
          <a:p>
            <a:pPr marL="342900" indent="-342900">
              <a:buFont typeface="Arial" charset="0"/>
              <a:buChar char="•"/>
            </a:pPr>
            <a:r>
              <a:rPr lang="en-US" sz="2400" spc="120" dirty="0" smtClean="0">
                <a:solidFill>
                  <a:srgbClr val="FFFF00"/>
                </a:solidFill>
                <a:latin typeface="Times New Roman"/>
                <a:cs typeface="Times New Roman"/>
              </a:rPr>
              <a:t>False teachers are most dangerous when they seem Godly and gifted, but subtly introduce compromise into a church</a:t>
            </a:r>
          </a:p>
        </p:txBody>
      </p:sp>
      <p:sp>
        <p:nvSpPr>
          <p:cNvPr id="12" name="TextBox 11"/>
          <p:cNvSpPr txBox="1"/>
          <p:nvPr/>
        </p:nvSpPr>
        <p:spPr>
          <a:xfrm>
            <a:off x="-7402" y="3538845"/>
            <a:ext cx="9144000" cy="830997"/>
          </a:xfrm>
          <a:prstGeom prst="rect">
            <a:avLst/>
          </a:prstGeom>
          <a:noFill/>
        </p:spPr>
        <p:txBody>
          <a:bodyPr wrap="square" rtlCol="0">
            <a:spAutoFit/>
          </a:bodyPr>
          <a:lstStyle/>
          <a:p>
            <a:r>
              <a:rPr lang="en-US" sz="2400" spc="120" dirty="0" smtClean="0">
                <a:solidFill>
                  <a:schemeClr val="bg1"/>
                </a:solidFill>
                <a:latin typeface="Times New Roman"/>
                <a:cs typeface="Times New Roman"/>
              </a:rPr>
              <a:t>Those who don’t repent – judged</a:t>
            </a:r>
          </a:p>
          <a:p>
            <a:r>
              <a:rPr lang="en-US" sz="2400" spc="120" dirty="0" smtClean="0">
                <a:solidFill>
                  <a:schemeClr val="bg1"/>
                </a:solidFill>
                <a:latin typeface="Times New Roman"/>
                <a:cs typeface="Times New Roman"/>
              </a:rPr>
              <a:t>Those who do repent:  Forgiveness and eternal life and blessing</a:t>
            </a:r>
            <a:endParaRPr lang="en-US" sz="2400" spc="120" dirty="0" smtClean="0">
              <a:solidFill>
                <a:schemeClr val="bg1"/>
              </a:solidFill>
              <a:latin typeface="Times New Roman"/>
              <a:cs typeface="Times New Roman"/>
            </a:endParaRPr>
          </a:p>
        </p:txBody>
      </p:sp>
      <p:sp>
        <p:nvSpPr>
          <p:cNvPr id="14" name="TextBox 13"/>
          <p:cNvSpPr txBox="1"/>
          <p:nvPr/>
        </p:nvSpPr>
        <p:spPr>
          <a:xfrm>
            <a:off x="0" y="4402386"/>
            <a:ext cx="9151402" cy="1154162"/>
          </a:xfrm>
          <a:prstGeom prst="rect">
            <a:avLst/>
          </a:prstGeom>
          <a:noFill/>
        </p:spPr>
        <p:txBody>
          <a:bodyPr wrap="square" rtlCol="0">
            <a:spAutoFit/>
          </a:bodyPr>
          <a:lstStyle/>
          <a:p>
            <a:r>
              <a:rPr lang="en-US" sz="2300" u="sng" spc="120" dirty="0" smtClean="0">
                <a:solidFill>
                  <a:schemeClr val="bg1"/>
                </a:solidFill>
                <a:latin typeface="Times New Roman"/>
                <a:cs typeface="Times New Roman"/>
              </a:rPr>
              <a:t>Hidden Manna</a:t>
            </a:r>
            <a:r>
              <a:rPr lang="en-US" sz="2300" spc="120" dirty="0" smtClean="0">
                <a:solidFill>
                  <a:schemeClr val="bg1"/>
                </a:solidFill>
                <a:latin typeface="Times New Roman"/>
                <a:cs typeface="Times New Roman"/>
              </a:rPr>
              <a:t> </a:t>
            </a:r>
            <a:r>
              <a:rPr lang="mr-IN" sz="2300" spc="120" dirty="0" smtClean="0">
                <a:solidFill>
                  <a:schemeClr val="bg1"/>
                </a:solidFill>
                <a:latin typeface="Times New Roman"/>
                <a:cs typeface="Times New Roman"/>
              </a:rPr>
              <a:t>–</a:t>
            </a:r>
            <a:r>
              <a:rPr lang="en-US" sz="2300" spc="120" dirty="0" smtClean="0">
                <a:solidFill>
                  <a:schemeClr val="bg1"/>
                </a:solidFill>
                <a:latin typeface="Times New Roman"/>
                <a:cs typeface="Times New Roman"/>
              </a:rPr>
              <a:t> sustenance from God (eternal provision)</a:t>
            </a:r>
          </a:p>
          <a:p>
            <a:r>
              <a:rPr lang="en-US" sz="2300" u="sng" spc="120" dirty="0" smtClean="0">
                <a:solidFill>
                  <a:schemeClr val="bg1"/>
                </a:solidFill>
                <a:latin typeface="Times New Roman"/>
                <a:cs typeface="Times New Roman"/>
              </a:rPr>
              <a:t>White Stone</a:t>
            </a:r>
            <a:r>
              <a:rPr lang="en-US" sz="2300" spc="120" dirty="0" smtClean="0">
                <a:solidFill>
                  <a:schemeClr val="bg1"/>
                </a:solidFill>
                <a:latin typeface="Times New Roman"/>
                <a:cs typeface="Times New Roman"/>
              </a:rPr>
              <a:t> </a:t>
            </a:r>
            <a:r>
              <a:rPr lang="mr-IN" sz="2300" spc="120" dirty="0" smtClean="0">
                <a:solidFill>
                  <a:schemeClr val="bg1"/>
                </a:solidFill>
                <a:latin typeface="Times New Roman"/>
                <a:cs typeface="Times New Roman"/>
              </a:rPr>
              <a:t>–</a:t>
            </a:r>
            <a:r>
              <a:rPr lang="en-US" sz="2300" spc="120" dirty="0" smtClean="0">
                <a:solidFill>
                  <a:schemeClr val="bg1"/>
                </a:solidFill>
                <a:latin typeface="Times New Roman"/>
                <a:cs typeface="Times New Roman"/>
              </a:rPr>
              <a:t> white is the </a:t>
            </a:r>
            <a:r>
              <a:rPr lang="en-US" sz="2300" spc="120" dirty="0" err="1" smtClean="0">
                <a:solidFill>
                  <a:schemeClr val="bg1"/>
                </a:solidFill>
                <a:latin typeface="Times New Roman"/>
                <a:cs typeface="Times New Roman"/>
              </a:rPr>
              <a:t>colour</a:t>
            </a:r>
            <a:r>
              <a:rPr lang="en-US" sz="2300" spc="120" dirty="0" smtClean="0">
                <a:solidFill>
                  <a:schemeClr val="bg1"/>
                </a:solidFill>
                <a:latin typeface="Times New Roman"/>
                <a:cs typeface="Times New Roman"/>
              </a:rPr>
              <a:t> of holiness</a:t>
            </a:r>
          </a:p>
          <a:p>
            <a:r>
              <a:rPr lang="en-US" sz="2300" u="sng" spc="120" dirty="0" smtClean="0">
                <a:solidFill>
                  <a:schemeClr val="bg1"/>
                </a:solidFill>
                <a:latin typeface="Times New Roman"/>
                <a:cs typeface="Times New Roman"/>
              </a:rPr>
              <a:t>New Name</a:t>
            </a:r>
            <a:r>
              <a:rPr lang="en-US" sz="2300" spc="120" dirty="0" smtClean="0">
                <a:solidFill>
                  <a:schemeClr val="bg1"/>
                </a:solidFill>
                <a:latin typeface="Times New Roman"/>
                <a:cs typeface="Times New Roman"/>
              </a:rPr>
              <a:t> </a:t>
            </a:r>
            <a:r>
              <a:rPr lang="mr-IN" sz="2300" spc="120" dirty="0" smtClean="0">
                <a:solidFill>
                  <a:schemeClr val="bg1"/>
                </a:solidFill>
                <a:latin typeface="Times New Roman"/>
                <a:cs typeface="Times New Roman"/>
              </a:rPr>
              <a:t>–</a:t>
            </a:r>
            <a:r>
              <a:rPr lang="en-US" sz="2300" spc="120" dirty="0" smtClean="0">
                <a:solidFill>
                  <a:schemeClr val="bg1"/>
                </a:solidFill>
                <a:latin typeface="Times New Roman"/>
                <a:cs typeface="Times New Roman"/>
              </a:rPr>
              <a:t> new identity in Christ.  No longer who we once were</a:t>
            </a:r>
            <a:endParaRPr lang="en-US" sz="23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593786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42461</TotalTime>
  <Words>397</Words>
  <Application>Microsoft Macintosh PowerPoint</Application>
  <PresentationFormat>On-screen Show (16:10)</PresentationFormat>
  <Paragraphs>50</Paragraphs>
  <Slides>9</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Comic Sans MS</vt:lpstr>
      <vt:lpstr>Iowan Old Style Black</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525</cp:revision>
  <cp:lastPrinted>2017-03-17T22:36:11Z</cp:lastPrinted>
  <dcterms:created xsi:type="dcterms:W3CDTF">2016-11-04T06:28:01Z</dcterms:created>
  <dcterms:modified xsi:type="dcterms:W3CDTF">2017-03-17T23:05:15Z</dcterms:modified>
</cp:coreProperties>
</file>